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5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628800"/>
            <a:ext cx="864096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Тема </a:t>
            </a:r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– КОРПОРАТИВНАЯ ОТЧЕТНОСТЬ И ФИНАНСОВАЯ ИНФОРМАЦИЯ</a:t>
            </a:r>
          </a:p>
          <a:p>
            <a:pPr algn="ctr"/>
            <a:r>
              <a:rPr lang="ru-RU" sz="32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(2 </a:t>
            </a:r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часа</a:t>
            </a:r>
            <a:r>
              <a:rPr lang="ru-RU" sz="32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32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Вопросы: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ru-RU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Система информационного обеспечения управления финансами корпорации.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ru-RU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Сводная и консолидированная финансовая отчетность.</a:t>
            </a:r>
          </a:p>
          <a:p>
            <a:pPr algn="just"/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Задания </a:t>
            </a: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 теме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476672"/>
            <a:ext cx="82809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Arial" pitchFamily="34" charset="0"/>
                <a:cs typeface="Arial" pitchFamily="34" charset="0"/>
              </a:rPr>
              <a:t>ДИСЦИПЛИНА </a:t>
            </a:r>
            <a:br>
              <a:rPr lang="ru-RU" sz="2800" b="1" dirty="0">
                <a:latin typeface="Arial" pitchFamily="34" charset="0"/>
                <a:cs typeface="Arial" pitchFamily="34" charset="0"/>
              </a:rPr>
            </a:br>
            <a:r>
              <a:rPr lang="ru-RU" sz="2800" b="1" dirty="0">
                <a:latin typeface="Arial" pitchFamily="34" charset="0"/>
                <a:cs typeface="Arial" pitchFamily="34" charset="0"/>
              </a:rPr>
              <a:t>«КОРПОРАТИВНЫЕ ФИНАНСЫ»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9092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620688"/>
            <a:ext cx="85689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ВОПРОС 1 </a:t>
            </a:r>
          </a:p>
          <a:p>
            <a:pPr algn="ctr"/>
            <a:r>
              <a:rPr lang="ru-RU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СИСТЕМА ИНФОРМАЦИОННОГО ОБЕСПЕЧЕНИЯ УПРАВЛЕНИЯ ФИНАНСАМИ КОРПОРАЦИИ</a:t>
            </a:r>
          </a:p>
          <a:p>
            <a:pPr algn="ctr"/>
            <a:endParaRPr lang="ru-RU" sz="24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ИНФОРМАЦИОННОЕ ОБЕСПЕЧЕНИЕ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финансового управления представляет собой функциональный комплекс, обеспечивающий процесс непрерывного целенаправленного подбора соответствующих информативных показателей, необходимых для осуществления анализа, планирования и подготовки эффективных и оперативных управленческих решений по всем аспектам деятельности корпорации. </a:t>
            </a:r>
          </a:p>
        </p:txBody>
      </p:sp>
    </p:spTree>
    <p:extLst>
      <p:ext uri="{BB962C8B-B14F-4D97-AF65-F5344CB8AC3E}">
        <p14:creationId xmlns:p14="http://schemas.microsoft.com/office/powerpoint/2010/main" val="3050729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548680"/>
            <a:ext cx="74888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Основу информационного обеспечения составляет информационная база, в состав которой входят пять укрупненных блоков: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472010"/>
            <a:ext cx="8784976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12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1200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8395" y="1472010"/>
            <a:ext cx="3481165" cy="18002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 БЛОК </a:t>
            </a:r>
            <a:endParaRPr lang="ru-RU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300" b="1" i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Сведения </a:t>
            </a:r>
            <a:r>
              <a:rPr lang="ru-RU" sz="1300" b="1" i="1" u="sng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регулятивно-правового </a:t>
            </a:r>
            <a:r>
              <a:rPr lang="ru-RU" sz="1300" b="1" i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характера </a:t>
            </a:r>
            <a:r>
              <a:rPr lang="ru-RU" sz="13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включает </a:t>
            </a:r>
            <a:r>
              <a:rPr lang="ru-RU" sz="13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 себя законы, постановления и другие нормативные акты, положения и документы, определяющие правовую основу финансовых институтов, рынка ценных бумаг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898776" y="1472010"/>
            <a:ext cx="5027105" cy="1800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 БЛОК </a:t>
            </a:r>
            <a:endParaRPr lang="ru-RU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300" b="1" i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Финансовые сведения нормативно-справочного характера </a:t>
            </a:r>
            <a:r>
              <a:rPr lang="ru-RU" sz="13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входят нормативные документы государственных органов, международных организаций и различных финансовых институтов, содержащие требования, рекомендации и количественные нормативы в области финансов к участникам рынка (положение о выплате дивидендов по акциям и процентов по облигациям и т.п.)</a:t>
            </a:r>
            <a:endParaRPr lang="ru-RU" sz="1300" b="1" i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17611" y="3272210"/>
            <a:ext cx="4154389" cy="159695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 БЛОК </a:t>
            </a:r>
            <a:endParaRPr lang="ru-RU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300" b="1" i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Бухгалтерская отчетность </a:t>
            </a:r>
            <a:r>
              <a:rPr lang="ru-RU" sz="13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– включает бухгалтерскую отчетность, которая является наиболее информативным и надежным источником, характеризующим имущественное и финансовое положение предприятия</a:t>
            </a:r>
            <a:endParaRPr lang="ru-RU" sz="1300" b="1" i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572000" y="3273682"/>
            <a:ext cx="4281872" cy="159547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 БЛОК </a:t>
            </a:r>
            <a:endParaRPr lang="ru-RU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300" b="1" i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Статистические данные финансового характера </a:t>
            </a:r>
            <a:r>
              <a:rPr lang="ru-RU" sz="13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включает сведения финансового характера, публикуемые органами государственной статистики, биржами и специализированными информационными агентствами</a:t>
            </a:r>
            <a:endParaRPr lang="ru-RU" sz="1300" b="1" i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115616" y="4869160"/>
            <a:ext cx="6840759" cy="159695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 БЛОК </a:t>
            </a:r>
            <a:endParaRPr lang="ru-RU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300" b="1" i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Несистемные данные </a:t>
            </a:r>
            <a:r>
              <a:rPr lang="ru-RU" sz="13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– содержит сведения, не имеющие непосредственного отношения к информации финансового характера или генерируемые вне какой-либо устойчивой информационной системы. Например, официальная статистика, имеющая общеэкономическую направленность, данные аудиторских компаний, данные, публикуемые в различных средствах массовой информации, неофициальные данные и т.п.</a:t>
            </a:r>
            <a:endParaRPr lang="ru-RU" sz="1300" b="1" i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693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4969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ВОПРОС </a:t>
            </a:r>
            <a:r>
              <a:rPr lang="ru-RU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 </a:t>
            </a:r>
          </a:p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Сводная </a:t>
            </a:r>
            <a:r>
              <a:rPr lang="ru-RU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консолидированная</a:t>
            </a:r>
          </a:p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финансовая отчетность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582341"/>
            <a:ext cx="871296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Сводная бухгалтерская отчетность </a:t>
            </a:r>
            <a:r>
              <a:rPr lang="ru-RU" dirty="0">
                <a:latin typeface="Arial" pitchFamily="34" charset="0"/>
                <a:cs typeface="Arial" pitchFamily="34" charset="0"/>
              </a:rPr>
              <a:t>- система показателей, отражающих финансовое положение на отчетную дату и финансовые результаты за отчетный период группы взаимозависимых обществ. Она составляется в объеме и порядке, установленном ПБУ 4/99 (Положение по бухгалтерскому учету «Бухгалтерская отчетность организации»), по формам принятым организацией с учетом типовых форм бухгалтерской отчетности.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3789040"/>
            <a:ext cx="86409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/>
              <a:t> </a:t>
            </a:r>
            <a:r>
              <a:rPr lang="ru-RU" dirty="0" smtClean="0"/>
              <a:t>              </a:t>
            </a:r>
            <a:r>
              <a:rPr lang="ru-R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Основной </a:t>
            </a:r>
            <a:r>
              <a:rPr lang="ru-RU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задачей бухгалтерской (финансовой) отчетности является предоставление достоверной и полной информации о финансовом положении организации, ее финансовых результатах и изменениях в финансовом </a:t>
            </a:r>
            <a:r>
              <a:rPr lang="ru-R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положении</a:t>
            </a:r>
            <a:endParaRPr lang="ru-RU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Users\User\Desktop\уколова\корпоративные финансы\vosk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420" y="3591019"/>
            <a:ext cx="638196" cy="522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567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115616" y="476672"/>
            <a:ext cx="7200800" cy="108012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 состав сводной годовой бухгалтерской (финансовой) отчетности включается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115616" y="1793032"/>
            <a:ext cx="1008112" cy="374441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Бухгалтерский баланс</a:t>
            </a:r>
            <a:endParaRPr lang="ru-RU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267744" y="1811693"/>
            <a:ext cx="1207808" cy="374441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Отчет о финансовых результатах</a:t>
            </a:r>
            <a:endParaRPr lang="ru-RU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635896" y="1784648"/>
            <a:ext cx="1207808" cy="374441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Отчет об изменениях капитала</a:t>
            </a:r>
            <a:endParaRPr lang="ru-RU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4048" y="1796615"/>
            <a:ext cx="1207808" cy="374441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Отчет о движении денежных средств</a:t>
            </a:r>
            <a:endParaRPr lang="ru-RU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372200" y="1796615"/>
            <a:ext cx="2016224" cy="374441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Пояснение к бухгалтерскому балансу и отчету о финансовых результатах</a:t>
            </a:r>
            <a:endParaRPr lang="ru-RU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1619672" y="1556792"/>
            <a:ext cx="288032" cy="2398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2651634" y="1578529"/>
            <a:ext cx="288032" cy="2398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4095784" y="1589280"/>
            <a:ext cx="288032" cy="2398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5463936" y="1589414"/>
            <a:ext cx="288032" cy="2398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7236296" y="1556792"/>
            <a:ext cx="288032" cy="2398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350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уколова\корпоративные финансы\vosk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6672"/>
            <a:ext cx="638196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75656" y="476672"/>
            <a:ext cx="720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НА ОСНОВАНИЯ ФИНАНСОВОЙ ОТЧЕТНОСТИ МОГУТ БЫТЬ ОПРЕДЕЛЕНЫ ОСНОВНЫЕ ПОКАЗАТЕЛИ, ХАРАКТЕРИЗУЮЩИЕ ФИНАНСОВОЕ ПОЛОЖЕНИЕ КОРПОРАЦИИ </a:t>
            </a:r>
            <a:endParaRPr lang="ru-RU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557393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Таблица </a:t>
            </a:r>
            <a:r>
              <a:rPr lang="ru-RU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Финансовые показатели, представленные в бухгалтерской (финансовой) отчетности, заполняемой по российским стандартам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751957"/>
              </p:ext>
            </p:extLst>
          </p:nvPr>
        </p:nvGraphicFramePr>
        <p:xfrm>
          <a:off x="395537" y="2420887"/>
          <a:ext cx="8496944" cy="423542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{F5AB1C69-6EDB-4FF4-983F-18BD219EF322}</a:tableStyleId>
              </a:tblPr>
              <a:tblGrid>
                <a:gridCol w="2520279"/>
                <a:gridCol w="5976665"/>
              </a:tblGrid>
              <a:tr h="199940">
                <a:tc>
                  <a:txBody>
                    <a:bodyPr/>
                    <a:lstStyle/>
                    <a:p>
                      <a:pPr marL="68580" algn="ctr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Форма бухгалтерской отчетности</a:t>
                      </a:r>
                      <a:endParaRPr lang="ru-RU" sz="105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Финансовые показатели</a:t>
                      </a:r>
                      <a:endParaRPr lang="ru-RU" sz="105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688">
                <a:tc>
                  <a:txBody>
                    <a:bodyPr/>
                    <a:lstStyle/>
                    <a:p>
                      <a:pPr marL="68580" algn="ctr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Бухгалтерский баланс</a:t>
                      </a:r>
                      <a:endParaRPr lang="ru-RU" sz="105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41402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Внеоборотные</a:t>
                      </a:r>
                      <a:r>
                        <a:rPr lang="ru-RU" sz="105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активы (в целом и по элементам). Оборотные активы (в целом и по элементам). Собственный капитал.</a:t>
                      </a:r>
                    </a:p>
                    <a:p>
                      <a:pPr marL="67945">
                        <a:lnSpc>
                          <a:spcPts val="124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Долгосрочные и краткосрочные обязательства. Дебиторская и</a:t>
                      </a:r>
                    </a:p>
                    <a:p>
                      <a:pPr marL="6794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кредиторская задолженность</a:t>
                      </a:r>
                      <a:endParaRPr lang="ru-RU" sz="105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8613">
                <a:tc>
                  <a:txBody>
                    <a:bodyPr/>
                    <a:lstStyle/>
                    <a:p>
                      <a:pPr marL="68580" algn="ctr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Отчет о финансовых результатах</a:t>
                      </a:r>
                      <a:endParaRPr lang="ru-RU" sz="105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2620645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Выручка. Себестоимость продаж.</a:t>
                      </a:r>
                    </a:p>
                    <a:p>
                      <a:pPr marL="67945" marR="1514475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Валовая прибыль (убыток). Коммерческие и управленческие расходы. Прибыль (убыток) от</a:t>
                      </a:r>
                      <a:r>
                        <a:rPr lang="ru-RU" sz="1050" spc="-15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5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продаж.</a:t>
                      </a:r>
                    </a:p>
                    <a:p>
                      <a:pPr marL="67945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Прочие доходы и расходы.</a:t>
                      </a:r>
                    </a:p>
                    <a:p>
                      <a:pPr marL="67945" marR="1628140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Прибыль (убыток) до налогообложения. Чистая прибыль (убыток).</a:t>
                      </a:r>
                    </a:p>
                    <a:p>
                      <a:pPr marL="67945" marR="1320800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Базовая прибыль или убыток на акцию. Разводненная прибыль или убыток на акцию.</a:t>
                      </a:r>
                      <a:endParaRPr lang="ru-RU" sz="105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441">
                <a:tc>
                  <a:txBody>
                    <a:bodyPr/>
                    <a:lstStyle/>
                    <a:p>
                      <a:pPr marL="68580" algn="ctr">
                        <a:lnSpc>
                          <a:spcPts val="1225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Отчет об изменениях капитала</a:t>
                      </a:r>
                      <a:endParaRPr lang="ru-RU" sz="105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271145" algn="just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Изменение величины уставного капитала; собственных акций, выкупленных у акционеров; добавочного капитала; резервного капитала; нераспределенной прибыли (непокрытого убытка).</a:t>
                      </a:r>
                    </a:p>
                    <a:p>
                      <a:pPr marL="67945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Чистые активы.</a:t>
                      </a:r>
                      <a:endParaRPr lang="ru-RU" sz="105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441">
                <a:tc>
                  <a:txBody>
                    <a:bodyPr/>
                    <a:lstStyle/>
                    <a:p>
                      <a:pPr marL="68580" marR="408305"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Отчет о движении денежных средств</a:t>
                      </a:r>
                      <a:endParaRPr lang="ru-RU" sz="105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114300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Показатели наличия, поступления и расходования денежных средств корпорации от текущей деятельности, инвестиционных и</a:t>
                      </a:r>
                    </a:p>
                    <a:p>
                      <a:pPr marL="67945">
                        <a:lnSpc>
                          <a:spcPts val="119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финансовых операций.</a:t>
                      </a:r>
                      <a:endParaRPr lang="ru-RU" sz="105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3993">
                <a:tc>
                  <a:txBody>
                    <a:bodyPr/>
                    <a:lstStyle/>
                    <a:p>
                      <a:pPr marL="68580" marR="249555"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Пояснения к бухгалтерскому балансу и отчету о финансовых результатах</a:t>
                      </a:r>
                      <a:endParaRPr lang="ru-RU" sz="105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109220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Наличие и движение нематериальных активов, НИОКР, отдельных видов основных и арендованных средств, финансовых вложений; запасов, кредиторской и дебиторской задолженности Незавершенные капитальные вложения. Изменение стоимости</a:t>
                      </a:r>
                    </a:p>
                    <a:p>
                      <a:pPr marL="67945" marR="646430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основных средств. Затраты на производство. Оценочные обязательства. Государственная помощь.</a:t>
                      </a:r>
                      <a:endParaRPr lang="ru-RU" sz="105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644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688" y="188640"/>
            <a:ext cx="698477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B050"/>
                </a:solidFill>
              </a:rPr>
              <a:t>Большинство корпораций представляют в соответствующие органы еще </a:t>
            </a:r>
            <a:r>
              <a:rPr lang="ru-RU" b="1" dirty="0" smtClean="0">
                <a:solidFill>
                  <a:srgbClr val="00B050"/>
                </a:solidFill>
              </a:rPr>
              <a:t>КОНСОЛИДИРОВАННУЮ ФИНАНСОВУЮ ОТЧЕТНОСТЬ. </a:t>
            </a:r>
            <a:r>
              <a:rPr lang="ru-RU" b="1" dirty="0">
                <a:solidFill>
                  <a:srgbClr val="00B050"/>
                </a:solidFill>
              </a:rPr>
              <a:t>Это касается тех корпораций, чьи ценные бумаги допущены к обращению на организованных торгах, а также кредитных и страховых </a:t>
            </a:r>
            <a:r>
              <a:rPr lang="ru-RU" b="1" dirty="0" smtClean="0">
                <a:solidFill>
                  <a:srgbClr val="00B050"/>
                </a:solidFill>
              </a:rPr>
              <a:t>организаций</a:t>
            </a:r>
            <a:endParaRPr lang="ru-RU" b="1" dirty="0">
              <a:solidFill>
                <a:srgbClr val="00B050"/>
              </a:solidFill>
            </a:endParaRPr>
          </a:p>
        </p:txBody>
      </p:sp>
      <p:pic>
        <p:nvPicPr>
          <p:cNvPr id="3" name="Picture 2" descr="C:\Users\User\Desktop\уколова\корпоративные финансы\vosk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1152128" cy="1477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67544" y="1916832"/>
            <a:ext cx="8424936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КОНСОЛИДИРОВАННАЯ ФИНАНСОВАЯ ОТЧЕТНОСТЬ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характеризует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финансовое положение на отчетную дату и финансовые результаты деятельности за отчетный период группы взаимосвязанных организаций и составляется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на основе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данных индивидуальной бухгалтерской отчетности организаций, входящих в эту группу. </a:t>
            </a:r>
            <a:endParaRPr lang="ru-RU" i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/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              </a:t>
            </a:r>
            <a:r>
              <a:rPr lang="ru-RU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Консолидированная </a:t>
            </a:r>
            <a:r>
              <a:rPr lang="ru-RU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бухгалтерская отчетность имеет в отличие от сводной иную </a:t>
            </a:r>
            <a:r>
              <a:rPr lang="ru-RU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цель показать </a:t>
            </a:r>
            <a:r>
              <a:rPr lang="ru-RU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прежде всего инвесторам и другим заинтересованным </a:t>
            </a:r>
            <a:r>
              <a:rPr lang="ru-RU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лицам результаты </a:t>
            </a:r>
            <a:r>
              <a:rPr lang="ru-RU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финансово-хозяйственной деятельности группы взаимосвязанных организаций, юридически самостоятельных, но фактически являющихся единым хозяйственным организмом.</a:t>
            </a:r>
          </a:p>
        </p:txBody>
      </p:sp>
      <p:pic>
        <p:nvPicPr>
          <p:cNvPr id="5" name="Picture 2" descr="C:\Users\User\Desktop\уколова\корпоративные финансы\vosk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882" y="4109741"/>
            <a:ext cx="576064" cy="738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71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2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1600" y="548680"/>
            <a:ext cx="7200800" cy="367240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115616" y="4437112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Рисунок</a:t>
            </a:r>
            <a:r>
              <a:rPr lang="ru-RU" sz="2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- Отличительные особенности консолидированной отчетности</a:t>
            </a:r>
          </a:p>
        </p:txBody>
      </p:sp>
    </p:spTree>
    <p:extLst>
      <p:ext uri="{BB962C8B-B14F-4D97-AF65-F5344CB8AC3E}">
        <p14:creationId xmlns:p14="http://schemas.microsoft.com/office/powerpoint/2010/main" val="324246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871296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Задания по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теме</a:t>
            </a:r>
          </a:p>
          <a:p>
            <a:pPr algn="just"/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Какая информация содержащая в финансовой отчетности корпорации интересна для внешних пользователей</a:t>
            </a:r>
          </a:p>
          <a:p>
            <a:pPr marL="342900" indent="-342900" algn="just">
              <a:lnSpc>
                <a:spcPct val="150000"/>
              </a:lnSpc>
              <a:buFontTx/>
              <a:buAutoNum type="arabicPeriod"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Какая информация содержащая в финансовой отчетности корпорации интересна для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внутренних пользователей</a:t>
            </a:r>
          </a:p>
          <a:p>
            <a:pPr marL="342900" indent="-342900" algn="just">
              <a:lnSpc>
                <a:spcPct val="150000"/>
              </a:lnSpc>
              <a:buFontTx/>
              <a:buAutoNum type="arabicPeriod"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Дайте характеристику бухгалтерскому балансу</a:t>
            </a:r>
          </a:p>
          <a:p>
            <a:pPr marL="342900" indent="-342900" algn="just">
              <a:lnSpc>
                <a:spcPct val="150000"/>
              </a:lnSpc>
              <a:buFontTx/>
              <a:buAutoNum type="arabicPeriod"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Дайте характеристику отчету о финансовых результатах</a:t>
            </a:r>
          </a:p>
          <a:p>
            <a:pPr marL="342900" indent="-342900" algn="just">
              <a:lnSpc>
                <a:spcPct val="150000"/>
              </a:lnSpc>
              <a:buFontTx/>
              <a:buAutoNum type="arabicPeriod"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Дайте характеристику отчету об изменениях капитала</a:t>
            </a:r>
          </a:p>
          <a:p>
            <a:pPr marL="342900" indent="-342900" algn="just">
              <a:lnSpc>
                <a:spcPct val="150000"/>
              </a:lnSpc>
              <a:buFontTx/>
              <a:buAutoNum type="arabicPeriod"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Дайте характеристику отчету о движении денежных средств</a:t>
            </a:r>
          </a:p>
          <a:p>
            <a:pPr marL="342900" indent="-342900" algn="just">
              <a:lnSpc>
                <a:spcPct val="150000"/>
              </a:lnSpc>
              <a:buFontTx/>
              <a:buAutoNum type="arabicPeriod"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Покажите в таблице различие между сводной бухгалтерской и консолидированной финансовой отчетностью </a:t>
            </a:r>
          </a:p>
        </p:txBody>
      </p:sp>
    </p:spTree>
    <p:extLst>
      <p:ext uri="{BB962C8B-B14F-4D97-AF65-F5344CB8AC3E}">
        <p14:creationId xmlns:p14="http://schemas.microsoft.com/office/powerpoint/2010/main" val="360301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208</TotalTime>
  <Words>784</Words>
  <Application>Microsoft Office PowerPoint</Application>
  <PresentationFormat>Экран (4:3)</PresentationFormat>
  <Paragraphs>88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18</cp:revision>
  <dcterms:created xsi:type="dcterms:W3CDTF">2019-10-21T07:13:53Z</dcterms:created>
  <dcterms:modified xsi:type="dcterms:W3CDTF">2019-10-27T18:30:33Z</dcterms:modified>
</cp:coreProperties>
</file>